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9" r:id="rId5"/>
    <p:sldId id="261" r:id="rId6"/>
    <p:sldId id="262" r:id="rId7"/>
    <p:sldId id="259" r:id="rId8"/>
    <p:sldId id="263" r:id="rId9"/>
    <p:sldId id="270" r:id="rId10"/>
    <p:sldId id="258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86" d="100"/>
          <a:sy n="86" d="100"/>
        </p:scale>
        <p:origin x="3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4DC2C2-B2E1-49C8-A8A7-18806CD8F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43D2F03-D9EC-4A5F-9F45-B86953423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DCF4A8-8284-4DC7-AE7F-1B6B087A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ADBC792-48B6-45D3-8723-61B1D7CB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6F5D147-8570-40AE-B336-F93D3A8E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866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C9E143-6851-4C3D-B807-750310D6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FC88398-6E22-4203-8046-7D9DA88F8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EE8D57B-2415-4DA1-84BE-6E1730CB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542669-8D51-47E0-9DC9-D32C9B84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04EE0F-B893-4532-8048-2532E682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330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CD29405-068C-4F5B-8BFF-F16F9BF49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7FEB876-C3F0-4FAF-BDD8-C38AA1440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46B09B6-2DD8-4FFE-BFC0-3BB05B0D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753F86-A36E-45B7-9E64-C9432362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0D1C90-35E3-4C3E-A7EB-8D04FCE1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80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DEA617-7CDB-4287-A338-0E2BC712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10F19B-88D0-477E-BF21-813961F8B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A073836-38CB-49EA-BF9E-33474B43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8084F0C-42D1-416E-9AF9-14058775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3D2D16-0F9E-4302-9AB3-A5F3591E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155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DF8AAE-2816-414F-A3D2-48EBDCBD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2E14DA-001F-42C4-8B54-EF003E104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D5BE526-515C-4612-9691-074BE9A9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B51C064-8EE8-458A-B8F7-2E4873DEA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F219BF-E261-45D2-BBB8-A13CBA5C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561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00A58F-C42A-4D36-AEA4-89999953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2D441F8-BBD3-4D1A-8486-BB24FC5E7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0C2A848-66F3-4C54-BD1C-DC85700A9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4A3C598-9F1B-4479-B5F2-762FD858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B30938E-A35E-4297-8BE7-B817BE3D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690A629-04A9-4E14-B7EC-A9C683D1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326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78F758-7F66-4178-B9B3-4B5D6E88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7B0C44-482F-493B-844A-C9E63BD73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582CDA7-AB13-48A8-9FE1-34811E46E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11A85E1-CE38-4B03-8D3F-2823C6E3D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3D4912C-CEC9-4FC5-A74D-F5AF7045D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CBE1DDB-7483-4C7B-BA29-2FF027E8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9904C67-13F5-432E-8007-A16947D9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EF22282-BE63-4BA4-A1FE-9BD6C1D3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899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D2DD5C-D56D-4470-B904-840E6D3D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9C3C1E6-83D9-4E36-86B8-11C2FDCB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F3CAF3-31F3-43BF-A75E-88A984290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6EBA24B-93B0-4983-9F87-BF0AE58D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584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6D117BA-CEC5-4506-A66E-5BE57228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3649A99-2A47-4232-B263-991418EF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7FC01A2-282F-4C62-AE80-B802EAF5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7934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0B0DEA-0EE8-4953-98D7-68C5A3FD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6AF9B7-3B46-4C4B-9229-CB964AA28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A0BCE4-12B9-49B5-B6F8-4D96A8493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38A2FA4-4C98-4B1E-A33F-F08F97E4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D3A4F48-EB07-40E4-AEAC-80D0CEC2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8B908B3-4035-4F9C-9DE9-A6DDF1AA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1520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23CB91-5AAF-4279-A706-D60BD09ED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533B8C9-D448-4718-8F95-34D429C0E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05156D4-50DE-48B1-80BA-174A374D6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1E5DE97-AA2E-4D81-9F08-047920F5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C5C1B37-7541-4AB8-BB95-994C7DD2B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F4091AF-8B84-4C60-B383-10E2C675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68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C22B7F9-677D-42C3-A4C8-73DC7752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2D98BC8-E729-487F-B11D-FCBD2EC16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089B6F6-293D-46BD-8440-729FA7FA3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87C34-9539-4D7F-8857-F60FE1126627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7DD2F6C-3B66-4B06-B660-D3E9D0F58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8E9D089-52F5-411F-BEB1-412F28A04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8021C-27CA-49E3-BDE7-0E923DAC37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46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C3EEBC-D67B-47F5-B8BE-1A554ACA9A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Design</a:t>
            </a:r>
            <a:r>
              <a:rPr lang="ko-KR" altLang="en-US" dirty="0"/>
              <a:t> </a:t>
            </a:r>
            <a:r>
              <a:rPr lang="en-US" altLang="ko-KR" dirty="0"/>
              <a:t>and</a:t>
            </a:r>
            <a:r>
              <a:rPr lang="ko-KR" altLang="en-US" dirty="0"/>
              <a:t> </a:t>
            </a:r>
            <a:r>
              <a:rPr lang="en-US" altLang="ko-KR" dirty="0"/>
              <a:t>Evolution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Disney’s Hyperion Renderer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BAC385D-0038-49EF-93AC-E1AC215C9C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ko-KR" dirty="0"/>
          </a:p>
          <a:p>
            <a:r>
              <a:rPr lang="en-US" altLang="ko-KR" dirty="0"/>
              <a:t>20140159 </a:t>
            </a:r>
            <a:r>
              <a:rPr lang="ko-KR" altLang="en-US" dirty="0"/>
              <a:t>김하준</a:t>
            </a: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0BF51056-83D6-47D5-B594-15D7A457A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4"/>
    </mc:Choice>
    <mc:Fallback>
      <p:transition spd="slow" advTm="8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E9CD93-8F63-4C10-832D-A6807E1E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Design Philosophy</a:t>
            </a:r>
            <a:endParaRPr lang="ko-KR" altLang="en-US" dirty="0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D467882E-D8CD-4CCA-93FC-2F62D7B3B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ko-KR" dirty="0"/>
              <a:t>Simplicity over flexibility</a:t>
            </a:r>
          </a:p>
          <a:p>
            <a:endParaRPr lang="en-US" altLang="ko-KR" dirty="0"/>
          </a:p>
          <a:p>
            <a:r>
              <a:rPr lang="en-US" altLang="ko-KR" dirty="0"/>
              <a:t>General rather than specialized solutions</a:t>
            </a:r>
          </a:p>
          <a:p>
            <a:endParaRPr lang="en-US" altLang="ko-KR" dirty="0"/>
          </a:p>
          <a:p>
            <a:r>
              <a:rPr lang="en-US" altLang="ko-KR" dirty="0"/>
              <a:t>Artist iteration over final frame efficiency</a:t>
            </a:r>
            <a:endParaRPr lang="ko-KR" altLang="en-US" dirty="0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4365A01D-5FD2-41B5-857C-3576B09F8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4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44"/>
    </mc:Choice>
    <mc:Fallback>
      <p:transition spd="slow" advTm="11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EC6932-8332-4837-AC76-CA2673AE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Why a New Renderer?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A1E25AA-86EC-473C-9B1A-E2165BAC6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214" y="2051211"/>
            <a:ext cx="3197655" cy="229382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0D75A63-3AB8-428C-9422-C9E85CF24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874" y="4525744"/>
            <a:ext cx="3496333" cy="214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7AAAA-88C4-4276-9BC0-A1A0645D7AD9}"/>
              </a:ext>
            </a:extLst>
          </p:cNvPr>
          <p:cNvSpPr txBox="1"/>
          <p:nvPr/>
        </p:nvSpPr>
        <p:spPr>
          <a:xfrm>
            <a:off x="2065556" y="1591523"/>
            <a:ext cx="238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Reduce artist burden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8BD4D40-7E50-4976-A54E-45EF0C80C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425" y="2486765"/>
            <a:ext cx="4411754" cy="3704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2D88B0-F589-40FE-AFC0-A24008DC7C5E}"/>
              </a:ext>
            </a:extLst>
          </p:cNvPr>
          <p:cNvSpPr txBox="1"/>
          <p:nvPr/>
        </p:nvSpPr>
        <p:spPr>
          <a:xfrm>
            <a:off x="6807248" y="1960855"/>
            <a:ext cx="268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Coherent texture access</a:t>
            </a:r>
            <a:endParaRPr lang="ko-KR" altLang="en-US" dirty="0"/>
          </a:p>
        </p:txBody>
      </p: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46F5E594-5E44-4325-970D-0E91EEEF0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9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64"/>
    </mc:Choice>
    <mc:Fallback>
      <p:transition spd="slow" advTm="20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812A9C-21FC-4B2B-B354-DBA15D04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Improve coherence</a:t>
            </a:r>
            <a:endParaRPr lang="ko-KR" altLang="en-US" dirty="0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D4E09AA-6948-4EA5-A6BB-997402012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altLang="ko-KR" dirty="0"/>
              <a:t>Process rays in batches to maximize coherence</a:t>
            </a:r>
          </a:p>
          <a:p>
            <a:endParaRPr lang="en-US" altLang="ko-KR" dirty="0"/>
          </a:p>
          <a:p>
            <a:r>
              <a:rPr lang="en-US" altLang="ko-KR" dirty="0"/>
              <a:t>Primary rays are generated following a space-filling Z-order curve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Before shading, hit points are sorted by scene object and mesh face index</a:t>
            </a:r>
          </a:p>
          <a:p>
            <a:pPr marL="0" indent="0">
              <a:buNone/>
            </a:pPr>
            <a:endParaRPr lang="en-US" altLang="ko-KR" dirty="0"/>
          </a:p>
        </p:txBody>
      </p:sp>
      <p:pic>
        <p:nvPicPr>
          <p:cNvPr id="1026" name="Picture 2" descr="Z-order curve - Wikipedia">
            <a:extLst>
              <a:ext uri="{FF2B5EF4-FFF2-40B4-BE49-F238E27FC236}">
                <a16:creationId xmlns:a16="http://schemas.microsoft.com/office/drawing/2014/main" id="{5EE9C14F-648E-41A9-950F-9DA8A0F2C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92" y="3336721"/>
            <a:ext cx="1705063" cy="17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877E91C1-EAFE-44B6-99B0-0C19114A3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01"/>
    </mc:Choice>
    <mc:Fallback>
      <p:transition spd="slow" advTm="10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ED19BF-C575-428F-98C0-F1240B89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Scene Traversal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0B32468-5908-42F4-9CDF-BB0DF1CA9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Scenes are composed of </a:t>
            </a:r>
            <a:r>
              <a:rPr lang="en-US" altLang="ko-KR" i="1" dirty="0"/>
              <a:t>scene objects</a:t>
            </a:r>
            <a:r>
              <a:rPr lang="en-US" altLang="ko-KR" dirty="0"/>
              <a:t>, each of which references a </a:t>
            </a:r>
            <a:r>
              <a:rPr lang="en-US" altLang="ko-KR" i="1" dirty="0"/>
              <a:t>traceable</a:t>
            </a:r>
            <a:r>
              <a:rPr lang="en-US" altLang="ko-KR" dirty="0"/>
              <a:t> and a </a:t>
            </a:r>
            <a:r>
              <a:rPr lang="en-US" altLang="ko-KR" i="1" dirty="0"/>
              <a:t>shader </a:t>
            </a:r>
          </a:p>
          <a:p>
            <a:endParaRPr lang="en-US" altLang="ko-KR" i="1" dirty="0"/>
          </a:p>
          <a:p>
            <a:r>
              <a:rPr lang="en-US" altLang="ko-KR" dirty="0" err="1"/>
              <a:t>Traceables</a:t>
            </a:r>
            <a:r>
              <a:rPr lang="en-US" altLang="ko-KR" dirty="0"/>
              <a:t> are individual meshes or collection of curves, spherical particles, or instances</a:t>
            </a:r>
          </a:p>
          <a:p>
            <a:endParaRPr lang="en-US" altLang="ko-KR" dirty="0"/>
          </a:p>
          <a:p>
            <a:r>
              <a:rPr lang="en-US" altLang="ko-KR" dirty="0"/>
              <a:t>Each Traceable has BVH optimized for detecting ray hits.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95CBEF6-1B8A-4E5D-A4ED-7DBFC0A3A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9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23"/>
    </mc:Choice>
    <mc:Fallback>
      <p:transition spd="slow" advTm="4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C5D86A-E877-452A-82F6-CCDB73F6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Scene Traversal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775314-3170-44F9-8EAD-7BE4008E5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Top level hierarchy traces 32-ray packet with a bounding cone against BVH</a:t>
            </a:r>
          </a:p>
          <a:p>
            <a:endParaRPr lang="en-US" altLang="ko-KR" dirty="0"/>
          </a:p>
          <a:p>
            <a:r>
              <a:rPr lang="en-US" altLang="ko-KR" dirty="0"/>
              <a:t>Bottom level hierarchy traces individual rays against BVH</a:t>
            </a:r>
          </a:p>
          <a:p>
            <a:endParaRPr lang="en-US" altLang="ko-KR" dirty="0"/>
          </a:p>
          <a:p>
            <a:r>
              <a:rPr lang="en-US" altLang="ko-KR" dirty="0"/>
              <a:t>Load scene objects on demand to enable out-of-core rendering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17467F13-4297-4570-9B94-61339EF86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3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46"/>
    </mc:Choice>
    <mc:Fallback>
      <p:transition spd="slow" advTm="94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F9D75D-CB3E-43D5-BE89-E7E74EC3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Surface Shading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675F07-2DBD-46D8-9E07-6A102A2CD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Group and sort the resulting hit points for shading coherence</a:t>
            </a:r>
          </a:p>
          <a:p>
            <a:endParaRPr lang="en-US" altLang="ko-KR" dirty="0"/>
          </a:p>
          <a:p>
            <a:r>
              <a:rPr lang="en-US" altLang="ko-KR" dirty="0"/>
              <a:t>Shaders compute surface scattering, enqueuing new radiance-gathering rays into a future ray batch</a:t>
            </a:r>
          </a:p>
          <a:p>
            <a:endParaRPr lang="en-US" altLang="ko-KR" dirty="0"/>
          </a:p>
          <a:p>
            <a:r>
              <a:rPr lang="en-US" altLang="ko-KR" dirty="0"/>
              <a:t>Texture filtering is based on ray diameter, which can be interpreted as a cone</a:t>
            </a:r>
            <a:endParaRPr lang="ko-KR" altLang="en-US" dirty="0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9880C184-600E-4DF5-919F-C4BA64CA4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1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35"/>
    </mc:Choice>
    <mc:Fallback>
      <p:transition spd="slow" advTm="40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51AC43-70F7-465F-9F00-423EF9BC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Iteration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8D8479C-5B34-4D5A-88AB-05A7087D0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815" y="1590020"/>
            <a:ext cx="4838700" cy="443865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736D0E22-9D51-40E1-9F5F-F28DACA85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0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92"/>
    </mc:Choice>
    <mc:Fallback>
      <p:transition spd="slow" advTm="61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7A1C99-BB32-45CB-9747-1E27E9B7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Dealing with Monte Carlo Noise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DCA3B17-EBF1-4452-A4F0-7510F4F28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937" y="2138362"/>
            <a:ext cx="9382125" cy="2581275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47D694D0-BD82-4613-9835-11D5C18F3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5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79"/>
    </mc:Choice>
    <mc:Fallback>
      <p:transition spd="slow" advTm="50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E2ED68-C858-4591-B916-4A46DC83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Dealing with Monte Carlo Noise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ED08FF-6B89-40C2-A969-668EADAD0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Adaptive sampling </a:t>
            </a:r>
          </a:p>
          <a:p>
            <a:endParaRPr lang="en-US" altLang="ko-KR" dirty="0"/>
          </a:p>
          <a:p>
            <a:r>
              <a:rPr lang="en-US" altLang="ko-KR" dirty="0"/>
              <a:t>No localized SPP control</a:t>
            </a:r>
          </a:p>
          <a:p>
            <a:endParaRPr lang="en-US" altLang="ko-KR" dirty="0"/>
          </a:p>
          <a:p>
            <a:r>
              <a:rPr lang="en-US" altLang="ko-KR" dirty="0"/>
              <a:t>Spatial and temporal filters</a:t>
            </a:r>
          </a:p>
          <a:p>
            <a:endParaRPr lang="en-US" altLang="ko-KR" dirty="0"/>
          </a:p>
          <a:p>
            <a:r>
              <a:rPr lang="en-US" altLang="ko-KR" dirty="0"/>
              <a:t>Manual in-render, post-render techniques</a:t>
            </a:r>
            <a:endParaRPr lang="ko-KR" altLang="en-US" dirty="0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87455FE2-01B4-4F9A-94BF-06C7892F2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63"/>
    </mc:Choice>
    <mc:Fallback>
      <p:transition spd="slow" advTm="10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209</Words>
  <Application>Microsoft Office PowerPoint</Application>
  <PresentationFormat>와이드스크린</PresentationFormat>
  <Paragraphs>49</Paragraphs>
  <Slides>10</Slides>
  <Notes>0</Notes>
  <HiddenSlides>0</HiddenSlides>
  <MMClips>10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3" baseType="lpstr">
      <vt:lpstr>맑은 고딕</vt:lpstr>
      <vt:lpstr>Arial</vt:lpstr>
      <vt:lpstr>Office 테마</vt:lpstr>
      <vt:lpstr>The Design and Evolution of Disney’s Hyperion Renderer</vt:lpstr>
      <vt:lpstr>Why a New Renderer?</vt:lpstr>
      <vt:lpstr>Improve coherence</vt:lpstr>
      <vt:lpstr>Scene Traversal</vt:lpstr>
      <vt:lpstr>Scene Traversal</vt:lpstr>
      <vt:lpstr>Surface Shading</vt:lpstr>
      <vt:lpstr>Iteration</vt:lpstr>
      <vt:lpstr>Dealing with Monte Carlo Noise</vt:lpstr>
      <vt:lpstr>Dealing with Monte Carlo Noise</vt:lpstr>
      <vt:lpstr>Design Philosophy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Design and Evolution of Disney’s Hyperion Renderer</dc:title>
  <dc:creator>김하준</dc:creator>
  <cp:lastModifiedBy>김 하준</cp:lastModifiedBy>
  <cp:revision>13</cp:revision>
  <dcterms:created xsi:type="dcterms:W3CDTF">2021-10-26T14:31:06Z</dcterms:created>
  <dcterms:modified xsi:type="dcterms:W3CDTF">2021-10-27T01:36:37Z</dcterms:modified>
</cp:coreProperties>
</file>